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Nuni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Nunito-bold.fntdata"/><Relationship Id="rId12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unito-boldItalic.fntdata"/><Relationship Id="rId14" Type="http://schemas.openxmlformats.org/officeDocument/2006/relationships/font" Target="fonts/Nuni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63bb428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63bb428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Large amount of variation in previous analyses, difficult to use in predictive algorithms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No direct measurement of road condition being collected; inconsistent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63bb4282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63bb4282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63bb4282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63bb4282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63bb4282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63bb4282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new?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By using</a:t>
            </a:r>
            <a:r>
              <a:rPr b="1" lang="en"/>
              <a:t> </a:t>
            </a:r>
            <a:r>
              <a:rPr lang="en"/>
              <a:t>unsupervised machine learning, this approach automates the analysis of road conditions </a:t>
            </a:r>
            <a:r>
              <a:rPr lang="en"/>
              <a:t>and drastically reduces the time investment needed in a manual analysis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Because everything is automated, there is no room for human bias or subjectivity in the evaluation of a poor road condition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63bb4282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63bb4282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63bb4282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63bb4282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score:</a:t>
            </a:r>
            <a:r>
              <a:rPr lang="en" sz="1000"/>
              <a:t>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Low intra-cluster distances = high intra-cluster similarities; high inter-cluster distances = low inter-cluster similarities</a:t>
            </a:r>
            <a:r>
              <a:rPr lang="en" sz="1000"/>
              <a:t>; the</a:t>
            </a:r>
            <a:r>
              <a:rPr lang="en" sz="1000"/>
              <a:t> l</a:t>
            </a:r>
            <a:r>
              <a:rPr lang="en"/>
              <a:t>ower the better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Silhouette: The higher the better (on a scale of -1 to 1); high = well clustered; low = may be outlier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for: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Verifying anomaly detection → that an area of the road was detected all 5 times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Differentiating sides of the road → points could have been put in the same cluster because of their similar spatial location but turn out to be on opposite sides of the road, meaning there would be 2 different anomalies in one location; also collected data on the orientation of each anomaly, so N/S/E/W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3233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Condition Analysis of Roads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2892919"/>
            <a:ext cx="5361300" cy="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 Stansbury, Claire Chan, and Anna Shonia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CX 4240: Introduction to Computational Data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2019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366750" y="344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398850" y="1037400"/>
            <a:ext cx="8346300" cy="37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are we doing?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Detecting and Classifying different types of road damage (cracking, potholes, etc.)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Why are we doing it?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GDOT needs this information in order to determine which roads to work on. The way they obtain it is very inefficient: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Performed manually; Inconsistent; e</a:t>
            </a:r>
            <a:r>
              <a:rPr lang="en" sz="1600"/>
              <a:t>xpensive; requires road closure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Why is it important?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More efficient resource allocation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Make it easier for GDOT to know which roads need to be worked on; help minimize cost of fixing these roads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535650" y="550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616650" y="1206475"/>
            <a:ext cx="379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Made a smartphone app to record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Audio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Accelerometer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GPS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Recorded data as we drove back and forth along the path 5 times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107" y="1424425"/>
            <a:ext cx="3986525" cy="24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 txBox="1"/>
          <p:nvPr/>
        </p:nvSpPr>
        <p:spPr>
          <a:xfrm>
            <a:off x="4900000" y="3871600"/>
            <a:ext cx="3793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Results of clustering algorithm over the section of road we analysed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485700" y="545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Features</a:t>
            </a:r>
            <a:endParaRPr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486000" y="1152475"/>
            <a:ext cx="372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Look closer at all of the points in time where the volume exceeds a user-specified threshold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At all of those points find the frequency spectrum using FFT.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We can place these frequency spectrums side by side to see how they change in time</a:t>
            </a:r>
            <a:endParaRPr sz="1800"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650" y="705750"/>
            <a:ext cx="2420481" cy="16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 rotWithShape="1">
          <a:blip r:embed="rId4">
            <a:alphaModFix/>
          </a:blip>
          <a:srcRect b="0" l="1029" r="0" t="2818"/>
          <a:stretch/>
        </p:blipFill>
        <p:spPr>
          <a:xfrm>
            <a:off x="4282800" y="2158050"/>
            <a:ext cx="1832500" cy="11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2425" y="3487232"/>
            <a:ext cx="1061550" cy="136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4100" y="3487225"/>
            <a:ext cx="1061550" cy="136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/>
        </p:nvSpPr>
        <p:spPr>
          <a:xfrm>
            <a:off x="4944350" y="2267050"/>
            <a:ext cx="31377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Frequency spectrum obtained from a 1 second clip of the audio above.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Ranges from 0 to 3000Hz</a:t>
            </a:r>
            <a:endParaRPr sz="900"/>
          </a:p>
        </p:txBody>
      </p:sp>
      <p:cxnSp>
        <p:nvCxnSpPr>
          <p:cNvPr id="155" name="Google Shape;155;p16"/>
          <p:cNvCxnSpPr/>
          <p:nvPr/>
        </p:nvCxnSpPr>
        <p:spPr>
          <a:xfrm flipH="1">
            <a:off x="4235100" y="3515200"/>
            <a:ext cx="6900" cy="8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16"/>
          <p:cNvSpPr txBox="1"/>
          <p:nvPr/>
        </p:nvSpPr>
        <p:spPr>
          <a:xfrm rot="-5400000">
            <a:off x="3658500" y="3793000"/>
            <a:ext cx="842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Frequency</a:t>
            </a:r>
            <a:endParaRPr sz="1000"/>
          </a:p>
        </p:txBody>
      </p:sp>
      <p:cxnSp>
        <p:nvCxnSpPr>
          <p:cNvPr id="157" name="Google Shape;157;p16"/>
          <p:cNvCxnSpPr/>
          <p:nvPr/>
        </p:nvCxnSpPr>
        <p:spPr>
          <a:xfrm>
            <a:off x="4325850" y="4836000"/>
            <a:ext cx="89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16"/>
          <p:cNvSpPr txBox="1"/>
          <p:nvPr/>
        </p:nvSpPr>
        <p:spPr>
          <a:xfrm>
            <a:off x="4510688" y="4745150"/>
            <a:ext cx="16914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Time</a:t>
            </a:r>
            <a:endParaRPr sz="1000"/>
          </a:p>
        </p:txBody>
      </p:sp>
      <p:sp>
        <p:nvSpPr>
          <p:cNvPr id="159" name="Google Shape;159;p16"/>
          <p:cNvSpPr txBox="1"/>
          <p:nvPr/>
        </p:nvSpPr>
        <p:spPr>
          <a:xfrm>
            <a:off x="5950700" y="3828300"/>
            <a:ext cx="11250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Doppler Shift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415925" y="366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415925" y="1017725"/>
            <a:ext cx="4831800" cy="3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What is our approach to the problem?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First, </a:t>
            </a:r>
            <a:r>
              <a:rPr b="1" lang="en" sz="1800"/>
              <a:t>SVD</a:t>
            </a:r>
            <a:r>
              <a:rPr lang="en" sz="1800"/>
              <a:t> to perform dimensionality reduction on the feature matrix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Then, </a:t>
            </a:r>
            <a:r>
              <a:rPr b="1" lang="en" sz="1800"/>
              <a:t>GMM</a:t>
            </a:r>
            <a:r>
              <a:rPr lang="en" sz="1800"/>
              <a:t> algorithm for anomaly classification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What is new about this approach?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Automates analysis of road conditions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Eliminates variation between operators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Mobile app so no implementation cost</a:t>
            </a:r>
            <a:endParaRPr sz="1800"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350" y="1017725"/>
            <a:ext cx="4152300" cy="27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/>
        </p:nvSpPr>
        <p:spPr>
          <a:xfrm>
            <a:off x="6316000" y="3815500"/>
            <a:ext cx="1473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2 principle axes</a:t>
            </a:r>
            <a:endParaRPr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384900" y="239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500" y="1779063"/>
            <a:ext cx="2825475" cy="2260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025" y="977625"/>
            <a:ext cx="5712501" cy="3863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819150" y="628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819150" y="1323000"/>
            <a:ext cx="8013300" cy="3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methods did we use to evaluate our algorithm and what were the results?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Davies Bouldin score: </a:t>
            </a:r>
            <a:r>
              <a:rPr lang="en" sz="1400">
                <a:highlight>
                  <a:srgbClr val="FFFFFF"/>
                </a:highlight>
              </a:rPr>
              <a:t>1.6004179081836094</a:t>
            </a:r>
            <a:endParaRPr sz="1400"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highlight>
                  <a:srgbClr val="FFFFFF"/>
                </a:highlight>
              </a:rPr>
              <a:t>Ratio b/w intra-cluster distance and inter-cluster distance/ avg similarity b/w each cluster</a:t>
            </a:r>
            <a:endParaRPr sz="1400"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Silhouette score: </a:t>
            </a:r>
            <a:r>
              <a:rPr lang="en" sz="1400">
                <a:highlight>
                  <a:srgbClr val="FFFFFF"/>
                </a:highlight>
              </a:rPr>
              <a:t>0.37762391442145105</a:t>
            </a:r>
            <a:endParaRPr sz="1400"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highlight>
                  <a:srgbClr val="FFFFFF"/>
                </a:highlight>
              </a:rPr>
              <a:t>Measure of how similar object is (avg distance) to its own cluster compared to other clusters</a:t>
            </a:r>
            <a:endParaRPr sz="1400"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rgbClr val="FFFFFF"/>
                </a:highlight>
              </a:rPr>
              <a:t>DBSCAN for:</a:t>
            </a:r>
            <a:endParaRPr sz="1400"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highlight>
                  <a:srgbClr val="FFFFFF"/>
                </a:highlight>
              </a:rPr>
              <a:t>Verifying that an anomaly detected is actually an anomaly</a:t>
            </a:r>
            <a:endParaRPr sz="1400"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highlight>
                  <a:srgbClr val="FFFFFF"/>
                </a:highlight>
              </a:rPr>
              <a:t>Differentiating between anomalies on opposite sides of the road</a:t>
            </a:r>
            <a:endParaRPr sz="14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How do these methods compare to others?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Was this an efficient measure of road conditions?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